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61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5" r:id="rId14"/>
    <p:sldId id="269" r:id="rId15"/>
    <p:sldId id="270" r:id="rId16"/>
    <p:sldId id="271" r:id="rId17"/>
    <p:sldId id="273" r:id="rId18"/>
    <p:sldId id="274" r:id="rId19"/>
    <p:sldId id="265" r:id="rId20"/>
    <p:sldId id="266" r:id="rId21"/>
    <p:sldId id="267" r:id="rId22"/>
    <p:sldId id="264" r:id="rId23"/>
    <p:sldId id="268" r:id="rId24"/>
    <p:sldId id="258" r:id="rId25"/>
    <p:sldId id="286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90" autoAdjust="0"/>
  </p:normalViewPr>
  <p:slideViewPr>
    <p:cSldViewPr>
      <p:cViewPr varScale="1">
        <p:scale>
          <a:sx n="71" d="100"/>
          <a:sy n="71" d="100"/>
        </p:scale>
        <p:origin x="-113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253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95A94-6D0A-4943-977E-AA43ED8F4655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5B229-B534-4B14-83DA-B7354B6C1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63753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95A94-6D0A-4943-977E-AA43ED8F4655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5B229-B534-4B14-83DA-B7354B6C1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142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95A94-6D0A-4943-977E-AA43ED8F4655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5B229-B534-4B14-83DA-B7354B6C1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967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95A94-6D0A-4943-977E-AA43ED8F4655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5B229-B534-4B14-83DA-B7354B6C1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96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95A94-6D0A-4943-977E-AA43ED8F4655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5B229-B534-4B14-83DA-B7354B6C1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84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95A94-6D0A-4943-977E-AA43ED8F4655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5B229-B534-4B14-83DA-B7354B6C1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3750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95A94-6D0A-4943-977E-AA43ED8F4655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5B229-B534-4B14-83DA-B7354B6C1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981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95A94-6D0A-4943-977E-AA43ED8F4655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5B229-B534-4B14-83DA-B7354B6C1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777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95A94-6D0A-4943-977E-AA43ED8F4655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5B229-B534-4B14-83DA-B7354B6C1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675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95A94-6D0A-4943-977E-AA43ED8F4655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5B229-B534-4B14-83DA-B7354B6C1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391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95A94-6D0A-4943-977E-AA43ED8F4655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5B229-B534-4B14-83DA-B7354B6C1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431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95A94-6D0A-4943-977E-AA43ED8F4655}" type="datetimeFigureOut">
              <a:rPr lang="en-US" smtClean="0"/>
              <a:t>7/26/2011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5B229-B534-4B14-83DA-B7354B6C1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054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250"/>
    </mc:Choice>
    <mc:Fallback>
      <p:transition spd="slow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1143000"/>
            <a:ext cx="7772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Rounding </a:t>
            </a:r>
            <a:r>
              <a:rPr lang="en-US" dirty="0" smtClean="0"/>
              <a:t>Numbers</a:t>
            </a:r>
            <a:endParaRPr lang="en-US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590800"/>
            <a:ext cx="6400800" cy="1752600"/>
          </a:xfrm>
        </p:spPr>
        <p:txBody>
          <a:bodyPr/>
          <a:lstStyle/>
          <a:p>
            <a:pPr eaLnBrk="1" hangingPunct="1"/>
            <a:r>
              <a:rPr lang="en-US" smtClean="0"/>
              <a:t>Sometimes close enough is good enough!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utoUpdateAnimBg="0"/>
      <p:bldP spid="2051" grpId="0" build="p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1066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mtClean="0"/>
              <a:t>Round this number to the nearest</a:t>
            </a:r>
            <a:br>
              <a:rPr lang="en-US" smtClean="0"/>
            </a:br>
            <a:r>
              <a:rPr lang="en-US" smtClean="0"/>
              <a:t>thousand.</a:t>
            </a:r>
          </a:p>
        </p:txBody>
      </p:sp>
      <p:sp>
        <p:nvSpPr>
          <p:cNvPr id="47107" name="Text Box 3"/>
          <p:cNvSpPr txBox="1">
            <a:spLocks noChangeArrowheads="1"/>
          </p:cNvSpPr>
          <p:nvPr/>
        </p:nvSpPr>
        <p:spPr bwMode="auto">
          <a:xfrm>
            <a:off x="1219200" y="2057400"/>
            <a:ext cx="6781800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l"/>
            <a:r>
              <a:rPr lang="en-US" sz="5400" b="1">
                <a:latin typeface="Tahoma" charset="0"/>
              </a:rPr>
              <a:t>Find your number.</a:t>
            </a:r>
          </a:p>
          <a:p>
            <a:pPr algn="l"/>
            <a:endParaRPr lang="en-US"/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286000" y="3657600"/>
            <a:ext cx="449580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6600" dirty="0" smtClean="0">
                <a:latin typeface="Tahoma" charset="0"/>
              </a:rPr>
              <a:t> 3 5</a:t>
            </a:r>
            <a:r>
              <a:rPr lang="en-US" sz="6600" dirty="0">
                <a:latin typeface="Tahoma" charset="0"/>
              </a:rPr>
              <a:t>, 3 2 7</a:t>
            </a:r>
          </a:p>
        </p:txBody>
      </p:sp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641350" y="5257800"/>
            <a:ext cx="7989888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4400"/>
              <a:t>Circle the number in the thousands</a:t>
            </a:r>
          </a:p>
          <a:p>
            <a:pPr>
              <a:lnSpc>
                <a:spcPct val="80000"/>
              </a:lnSpc>
            </a:pPr>
            <a:r>
              <a:rPr lang="en-US" sz="4400"/>
              <a:t>place.</a:t>
            </a:r>
          </a:p>
        </p:txBody>
      </p:sp>
      <p:sp>
        <p:nvSpPr>
          <p:cNvPr id="47110" name="Oval 6"/>
          <p:cNvSpPr>
            <a:spLocks noChangeArrowheads="1"/>
          </p:cNvSpPr>
          <p:nvPr/>
        </p:nvSpPr>
        <p:spPr bwMode="auto">
          <a:xfrm>
            <a:off x="3276600" y="3733800"/>
            <a:ext cx="762000" cy="914400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autoUpdateAnimBg="0"/>
      <p:bldP spid="47109" grpId="0" autoUpdateAnimBg="0"/>
      <p:bldP spid="471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1066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mtClean="0"/>
              <a:t>Round this number to the nearest</a:t>
            </a:r>
            <a:br>
              <a:rPr lang="en-US" smtClean="0"/>
            </a:br>
            <a:r>
              <a:rPr lang="en-US" smtClean="0"/>
              <a:t>thousand.</a:t>
            </a:r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838200" y="1981200"/>
            <a:ext cx="7772400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l"/>
            <a:r>
              <a:rPr lang="en-US" sz="5400" b="1">
                <a:latin typeface="Tahoma" charset="0"/>
              </a:rPr>
              <a:t>Look right next door.</a:t>
            </a:r>
          </a:p>
          <a:p>
            <a:pPr algn="l"/>
            <a:endParaRPr lang="en-US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2286000" y="3657600"/>
            <a:ext cx="449580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6600" dirty="0" smtClean="0">
                <a:latin typeface="Tahoma" charset="0"/>
              </a:rPr>
              <a:t> 3 5</a:t>
            </a:r>
            <a:r>
              <a:rPr lang="en-US" sz="6600" dirty="0">
                <a:latin typeface="Tahoma" charset="0"/>
              </a:rPr>
              <a:t>, 3 2 7</a:t>
            </a:r>
          </a:p>
        </p:txBody>
      </p:sp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857250" y="5257800"/>
            <a:ext cx="7551738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4400"/>
              <a:t>Draw an arrow to the right of the</a:t>
            </a:r>
          </a:p>
          <a:p>
            <a:pPr>
              <a:lnSpc>
                <a:spcPct val="80000"/>
              </a:lnSpc>
            </a:pPr>
            <a:r>
              <a:rPr lang="en-US" sz="4400"/>
              <a:t>number.</a:t>
            </a:r>
          </a:p>
        </p:txBody>
      </p:sp>
      <p:sp>
        <p:nvSpPr>
          <p:cNvPr id="13318" name="Oval 6"/>
          <p:cNvSpPr>
            <a:spLocks noChangeArrowheads="1"/>
          </p:cNvSpPr>
          <p:nvPr/>
        </p:nvSpPr>
        <p:spPr bwMode="auto">
          <a:xfrm>
            <a:off x="3276600" y="3733800"/>
            <a:ext cx="762000" cy="914400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135" name="Line 7"/>
          <p:cNvSpPr>
            <a:spLocks noChangeShapeType="1"/>
          </p:cNvSpPr>
          <p:nvPr/>
        </p:nvSpPr>
        <p:spPr bwMode="auto">
          <a:xfrm>
            <a:off x="3886200" y="4191000"/>
            <a:ext cx="609600" cy="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autoUpdateAnimBg="0"/>
      <p:bldP spid="48133" grpId="0" autoUpdateAnimBg="0"/>
      <p:bldP spid="4813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1066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mtClean="0"/>
              <a:t>Round this number to the nearest</a:t>
            </a:r>
            <a:br>
              <a:rPr lang="en-US" smtClean="0"/>
            </a:br>
            <a:r>
              <a:rPr lang="en-US" smtClean="0"/>
              <a:t>thousand.</a:t>
            </a:r>
          </a:p>
        </p:txBody>
      </p:sp>
      <p:sp>
        <p:nvSpPr>
          <p:cNvPr id="49155" name="Text Box 3"/>
          <p:cNvSpPr txBox="1">
            <a:spLocks noChangeArrowheads="1"/>
          </p:cNvSpPr>
          <p:nvPr/>
        </p:nvSpPr>
        <p:spPr bwMode="auto">
          <a:xfrm>
            <a:off x="838200" y="1981200"/>
            <a:ext cx="7772400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l"/>
            <a:r>
              <a:rPr lang="en-US" sz="5400" b="1">
                <a:latin typeface="Tahoma" charset="0"/>
              </a:rPr>
              <a:t>4 or less, just ignore.</a:t>
            </a:r>
          </a:p>
          <a:p>
            <a:pPr algn="l"/>
            <a:endParaRPr lang="en-US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2286000" y="3352800"/>
            <a:ext cx="449580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6600" dirty="0" smtClean="0">
                <a:latin typeface="Tahoma" charset="0"/>
              </a:rPr>
              <a:t> 3 5</a:t>
            </a:r>
            <a:r>
              <a:rPr lang="en-US" sz="6600" dirty="0">
                <a:latin typeface="Tahoma" charset="0"/>
              </a:rPr>
              <a:t>, 3 2 7</a:t>
            </a:r>
          </a:p>
        </p:txBody>
      </p:sp>
      <p:sp>
        <p:nvSpPr>
          <p:cNvPr id="49157" name="Text Box 5"/>
          <p:cNvSpPr txBox="1">
            <a:spLocks noChangeArrowheads="1"/>
          </p:cNvSpPr>
          <p:nvPr/>
        </p:nvSpPr>
        <p:spPr bwMode="auto">
          <a:xfrm>
            <a:off x="223838" y="5029200"/>
            <a:ext cx="8920162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4400"/>
              <a:t>Since 3 is less than 4 we do not change</a:t>
            </a:r>
          </a:p>
          <a:p>
            <a:pPr>
              <a:lnSpc>
                <a:spcPct val="80000"/>
              </a:lnSpc>
            </a:pPr>
            <a:r>
              <a:rPr lang="en-US" sz="4400"/>
              <a:t>the 5.</a:t>
            </a:r>
          </a:p>
        </p:txBody>
      </p:sp>
      <p:sp>
        <p:nvSpPr>
          <p:cNvPr id="14342" name="Oval 6"/>
          <p:cNvSpPr>
            <a:spLocks noChangeArrowheads="1"/>
          </p:cNvSpPr>
          <p:nvPr/>
        </p:nvSpPr>
        <p:spPr bwMode="auto">
          <a:xfrm>
            <a:off x="3276600" y="3429000"/>
            <a:ext cx="762000" cy="914400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>
            <a:off x="3886200" y="3886200"/>
            <a:ext cx="609600" cy="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49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5" grpId="0" autoUpdateAnimBg="0"/>
      <p:bldP spid="49157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1066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mtClean="0"/>
              <a:t>Round this number to the nearest</a:t>
            </a:r>
            <a:br>
              <a:rPr lang="en-US" smtClean="0"/>
            </a:br>
            <a:r>
              <a:rPr lang="en-US" smtClean="0"/>
              <a:t>thousand.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838200" y="1981200"/>
            <a:ext cx="7772400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l"/>
            <a:r>
              <a:rPr lang="en-US" sz="5400" b="1">
                <a:latin typeface="Tahoma" charset="0"/>
              </a:rPr>
              <a:t>4 or less, just ignore.</a:t>
            </a:r>
          </a:p>
          <a:p>
            <a:pPr algn="l"/>
            <a:endParaRPr lang="en-US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2286000" y="3352800"/>
            <a:ext cx="449580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6600" dirty="0" smtClean="0">
                <a:latin typeface="Tahoma" charset="0"/>
              </a:rPr>
              <a:t> 3 </a:t>
            </a:r>
            <a:r>
              <a:rPr lang="en-US" sz="6600" dirty="0">
                <a:latin typeface="Tahoma" charset="0"/>
              </a:rPr>
              <a:t>5, </a:t>
            </a:r>
            <a:r>
              <a:rPr lang="en-US" sz="6600" dirty="0">
                <a:solidFill>
                  <a:srgbClr val="FF0000"/>
                </a:solidFill>
                <a:latin typeface="Tahoma" charset="0"/>
              </a:rPr>
              <a:t>0 0 0</a:t>
            </a:r>
            <a:endParaRPr lang="en-US" sz="6600" dirty="0">
              <a:latin typeface="Tahoma" charset="0"/>
            </a:endParaRPr>
          </a:p>
        </p:txBody>
      </p:sp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219075" y="5029200"/>
            <a:ext cx="8364790" cy="11757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4400" dirty="0"/>
              <a:t>Change the numbers to </a:t>
            </a:r>
            <a:r>
              <a:rPr lang="en-US" sz="4400" dirty="0" smtClean="0"/>
              <a:t>right </a:t>
            </a:r>
            <a:r>
              <a:rPr lang="en-US" sz="4400" dirty="0"/>
              <a:t>of 5 </a:t>
            </a:r>
            <a:r>
              <a:rPr lang="en-US" sz="4400" dirty="0" smtClean="0"/>
              <a:t>to </a:t>
            </a:r>
          </a:p>
          <a:p>
            <a:pPr>
              <a:lnSpc>
                <a:spcPct val="80000"/>
              </a:lnSpc>
            </a:pPr>
            <a:r>
              <a:rPr lang="en-US" sz="4400" dirty="0" smtClean="0"/>
              <a:t> </a:t>
            </a:r>
            <a:r>
              <a:rPr lang="en-US" sz="4400" dirty="0"/>
              <a:t>0’s. </a:t>
            </a:r>
          </a:p>
        </p:txBody>
      </p:sp>
      <p:sp>
        <p:nvSpPr>
          <p:cNvPr id="15366" name="Oval 6"/>
          <p:cNvSpPr>
            <a:spLocks noChangeArrowheads="1"/>
          </p:cNvSpPr>
          <p:nvPr/>
        </p:nvSpPr>
        <p:spPr bwMode="auto">
          <a:xfrm>
            <a:off x="3276600" y="3429000"/>
            <a:ext cx="762000" cy="914400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1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1066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Round this number to the nearest</a:t>
            </a:r>
            <a:br>
              <a:rPr lang="en-US" dirty="0" smtClean="0"/>
            </a:br>
            <a:r>
              <a:rPr lang="en-US" dirty="0" smtClean="0"/>
              <a:t>hundred.</a:t>
            </a:r>
            <a:endParaRPr lang="en-US" dirty="0" smtClean="0"/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838200" y="1981200"/>
            <a:ext cx="77724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l"/>
            <a:r>
              <a:rPr lang="en-US" sz="5400" b="1" dirty="0" smtClean="0">
                <a:latin typeface="Tahoma" charset="0"/>
              </a:rPr>
              <a:t>Find your number</a:t>
            </a:r>
            <a:endParaRPr lang="en-US" dirty="0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2286000" y="3657600"/>
            <a:ext cx="449580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6600" dirty="0">
                <a:latin typeface="Tahoma" charset="0"/>
              </a:rPr>
              <a:t> </a:t>
            </a:r>
            <a:r>
              <a:rPr lang="en-US" sz="6600" dirty="0" smtClean="0">
                <a:latin typeface="Tahoma" charset="0"/>
              </a:rPr>
              <a:t> 1,3 7 2</a:t>
            </a:r>
            <a:endParaRPr lang="en-US" sz="6600" dirty="0">
              <a:latin typeface="Tahoma" charset="0"/>
            </a:endParaRPr>
          </a:p>
        </p:txBody>
      </p:sp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76201" y="5105400"/>
            <a:ext cx="8915400" cy="634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4400" dirty="0" smtClean="0"/>
              <a:t>Circle the number in the hundred place </a:t>
            </a:r>
            <a:endParaRPr lang="en-US" sz="4400" dirty="0"/>
          </a:p>
        </p:txBody>
      </p:sp>
      <p:sp>
        <p:nvSpPr>
          <p:cNvPr id="13318" name="Oval 6"/>
          <p:cNvSpPr>
            <a:spLocks noChangeArrowheads="1"/>
          </p:cNvSpPr>
          <p:nvPr/>
        </p:nvSpPr>
        <p:spPr bwMode="auto">
          <a:xfrm>
            <a:off x="3276600" y="3733800"/>
            <a:ext cx="762000" cy="914400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autoUpdateAnimBg="0"/>
      <p:bldP spid="48133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1066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Round this number to the nearest</a:t>
            </a:r>
            <a:br>
              <a:rPr lang="en-US" dirty="0" smtClean="0"/>
            </a:br>
            <a:r>
              <a:rPr lang="en-US" dirty="0" smtClean="0"/>
              <a:t>hundred.</a:t>
            </a:r>
            <a:endParaRPr lang="en-US" dirty="0" smtClean="0"/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838200" y="1981200"/>
            <a:ext cx="7772400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l"/>
            <a:r>
              <a:rPr lang="en-US" sz="5400" b="1">
                <a:latin typeface="Tahoma" charset="0"/>
              </a:rPr>
              <a:t>Look right next door.</a:t>
            </a:r>
          </a:p>
          <a:p>
            <a:pPr algn="l"/>
            <a:endParaRPr lang="en-US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2286000" y="3657600"/>
            <a:ext cx="449580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6600" dirty="0" smtClean="0">
                <a:latin typeface="Tahoma" charset="0"/>
              </a:rPr>
              <a:t> 1,3  7 2</a:t>
            </a:r>
            <a:endParaRPr lang="en-US" sz="6600" dirty="0">
              <a:latin typeface="Tahoma" charset="0"/>
            </a:endParaRPr>
          </a:p>
        </p:txBody>
      </p:sp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857250" y="5257800"/>
            <a:ext cx="7551738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4400"/>
              <a:t>Draw an arrow to the right of the</a:t>
            </a:r>
          </a:p>
          <a:p>
            <a:pPr>
              <a:lnSpc>
                <a:spcPct val="80000"/>
              </a:lnSpc>
            </a:pPr>
            <a:r>
              <a:rPr lang="en-US" sz="4400"/>
              <a:t>number.</a:t>
            </a:r>
          </a:p>
        </p:txBody>
      </p:sp>
      <p:sp>
        <p:nvSpPr>
          <p:cNvPr id="13318" name="Oval 6"/>
          <p:cNvSpPr>
            <a:spLocks noChangeArrowheads="1"/>
          </p:cNvSpPr>
          <p:nvPr/>
        </p:nvSpPr>
        <p:spPr bwMode="auto">
          <a:xfrm>
            <a:off x="3276600" y="3733800"/>
            <a:ext cx="762000" cy="914400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135" name="Line 7"/>
          <p:cNvSpPr>
            <a:spLocks noChangeShapeType="1"/>
          </p:cNvSpPr>
          <p:nvPr/>
        </p:nvSpPr>
        <p:spPr bwMode="auto">
          <a:xfrm>
            <a:off x="3886200" y="4191000"/>
            <a:ext cx="609600" cy="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8545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autoUpdateAnimBg="0"/>
      <p:bldP spid="48133" grpId="0" autoUpdateAnimBg="0"/>
      <p:bldP spid="4813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1066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Round this number to the nearest</a:t>
            </a:r>
            <a:br>
              <a:rPr lang="en-US" dirty="0" smtClean="0"/>
            </a:br>
            <a:r>
              <a:rPr lang="en-US" dirty="0" smtClean="0"/>
              <a:t>hundred.</a:t>
            </a:r>
            <a:endParaRPr lang="en-US" dirty="0" smtClean="0"/>
          </a:p>
        </p:txBody>
      </p:sp>
      <p:sp>
        <p:nvSpPr>
          <p:cNvPr id="48131" name="Text Box 3"/>
          <p:cNvSpPr txBox="1">
            <a:spLocks noChangeArrowheads="1"/>
          </p:cNvSpPr>
          <p:nvPr/>
        </p:nvSpPr>
        <p:spPr bwMode="auto">
          <a:xfrm>
            <a:off x="838200" y="1981200"/>
            <a:ext cx="77724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l"/>
            <a:r>
              <a:rPr lang="en-US" sz="5400" b="1" dirty="0" smtClean="0">
                <a:latin typeface="Tahoma" charset="0"/>
              </a:rPr>
              <a:t>4 or less, just ignore.</a:t>
            </a:r>
            <a:endParaRPr lang="en-US" dirty="0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2286000" y="3657600"/>
            <a:ext cx="449580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6600" dirty="0">
                <a:latin typeface="Tahoma" charset="0"/>
              </a:rPr>
              <a:t> </a:t>
            </a:r>
            <a:r>
              <a:rPr lang="en-US" sz="6600" dirty="0" smtClean="0">
                <a:latin typeface="Tahoma" charset="0"/>
              </a:rPr>
              <a:t>1,3  7 2 </a:t>
            </a:r>
            <a:endParaRPr lang="en-US" sz="6600" dirty="0">
              <a:latin typeface="Tahoma" charset="0"/>
            </a:endParaRPr>
          </a:p>
        </p:txBody>
      </p:sp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857250" y="5257800"/>
            <a:ext cx="7551738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4400"/>
              <a:t>Draw an arrow to the right of the</a:t>
            </a:r>
          </a:p>
          <a:p>
            <a:pPr>
              <a:lnSpc>
                <a:spcPct val="80000"/>
              </a:lnSpc>
            </a:pPr>
            <a:r>
              <a:rPr lang="en-US" sz="4400"/>
              <a:t>number.</a:t>
            </a:r>
          </a:p>
        </p:txBody>
      </p:sp>
      <p:sp>
        <p:nvSpPr>
          <p:cNvPr id="13318" name="Oval 6"/>
          <p:cNvSpPr>
            <a:spLocks noChangeArrowheads="1"/>
          </p:cNvSpPr>
          <p:nvPr/>
        </p:nvSpPr>
        <p:spPr bwMode="auto">
          <a:xfrm>
            <a:off x="3276600" y="3733800"/>
            <a:ext cx="762000" cy="914400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8135" name="Line 7"/>
          <p:cNvSpPr>
            <a:spLocks noChangeShapeType="1"/>
          </p:cNvSpPr>
          <p:nvPr/>
        </p:nvSpPr>
        <p:spPr bwMode="auto">
          <a:xfrm>
            <a:off x="3886200" y="4191000"/>
            <a:ext cx="609600" cy="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3411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8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8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48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autoUpdateAnimBg="0"/>
      <p:bldP spid="48133" grpId="0" autoUpdateAnimBg="0"/>
      <p:bldP spid="4813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1066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Round this number to the nearest</a:t>
            </a:r>
            <a:br>
              <a:rPr lang="en-US" dirty="0" smtClean="0"/>
            </a:br>
            <a:r>
              <a:rPr lang="en-US" dirty="0" smtClean="0"/>
              <a:t>hundred.</a:t>
            </a:r>
            <a:endParaRPr lang="en-US" dirty="0" smtClean="0"/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457200" y="2057400"/>
            <a:ext cx="8229600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l"/>
            <a:r>
              <a:rPr lang="en-US" sz="5400" b="1">
                <a:latin typeface="Tahoma" charset="0"/>
              </a:rPr>
              <a:t>5 or more, add 1 more.</a:t>
            </a:r>
          </a:p>
          <a:p>
            <a:pPr algn="l"/>
            <a:endParaRPr lang="en-US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286000" y="4071938"/>
            <a:ext cx="449580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6600" dirty="0" smtClean="0">
                <a:latin typeface="Tahoma" charset="0"/>
              </a:rPr>
              <a:t>1, 3 7 2</a:t>
            </a:r>
            <a:endParaRPr lang="en-US" sz="6600" dirty="0">
              <a:latin typeface="Tahoma" charset="0"/>
            </a:endParaRPr>
          </a:p>
        </p:txBody>
      </p:sp>
      <p:sp>
        <p:nvSpPr>
          <p:cNvPr id="9221" name="Oval 5"/>
          <p:cNvSpPr>
            <a:spLocks noChangeArrowheads="1"/>
          </p:cNvSpPr>
          <p:nvPr/>
        </p:nvSpPr>
        <p:spPr bwMode="auto">
          <a:xfrm>
            <a:off x="3124200" y="4191000"/>
            <a:ext cx="685800" cy="914400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>
            <a:off x="3733800" y="4572000"/>
            <a:ext cx="304800" cy="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3055938" y="5389563"/>
            <a:ext cx="3521075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4400" dirty="0"/>
              <a:t>Add 1 to the </a:t>
            </a:r>
            <a:r>
              <a:rPr lang="en-US" sz="4400" dirty="0" smtClean="0"/>
              <a:t>3.</a:t>
            </a:r>
            <a:endParaRPr lang="en-US" sz="4400" dirty="0"/>
          </a:p>
        </p:txBody>
      </p:sp>
      <p:sp>
        <p:nvSpPr>
          <p:cNvPr id="45064" name="Text Box 8"/>
          <p:cNvSpPr txBox="1">
            <a:spLocks noChangeArrowheads="1"/>
          </p:cNvSpPr>
          <p:nvPr/>
        </p:nvSpPr>
        <p:spPr bwMode="auto">
          <a:xfrm>
            <a:off x="3048000" y="3352800"/>
            <a:ext cx="77946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4400">
                <a:solidFill>
                  <a:srgbClr val="FFFF00"/>
                </a:solidFill>
              </a:rPr>
              <a:t>+1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autoUpdateAnimBg="0"/>
      <p:bldP spid="45063" grpId="0" autoUpdateAnimBg="0"/>
      <p:bldP spid="45064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10668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The Answer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381000" y="2133600"/>
            <a:ext cx="8458200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l"/>
            <a:r>
              <a:rPr lang="en-US" sz="5400" b="1" dirty="0" smtClean="0">
                <a:latin typeface="Tahoma" charset="0"/>
              </a:rPr>
              <a:t>1,372 </a:t>
            </a:r>
            <a:r>
              <a:rPr lang="en-US" sz="5400" b="1" dirty="0">
                <a:latin typeface="Tahoma" charset="0"/>
              </a:rPr>
              <a:t>rounded to the nearest </a:t>
            </a:r>
            <a:r>
              <a:rPr lang="en-US" sz="5400" b="1" dirty="0" smtClean="0">
                <a:latin typeface="Tahoma" charset="0"/>
              </a:rPr>
              <a:t>hundred is</a:t>
            </a:r>
            <a:endParaRPr lang="en-US" sz="5400" b="1" dirty="0">
              <a:latin typeface="Tahoma" charset="0"/>
            </a:endParaRPr>
          </a:p>
          <a:p>
            <a:pPr algn="l"/>
            <a:endParaRPr lang="en-US" dirty="0"/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2514600" y="4267200"/>
            <a:ext cx="449580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6600" dirty="0" smtClean="0">
                <a:latin typeface="Tahoma" charset="0"/>
              </a:rPr>
              <a:t>    1,400</a:t>
            </a:r>
            <a:endParaRPr lang="en-US" sz="6600" dirty="0">
              <a:latin typeface="Tahoma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4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1066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Round this number to the nearest</a:t>
            </a:r>
            <a:br>
              <a:rPr lang="en-US" dirty="0" smtClean="0"/>
            </a:br>
            <a:r>
              <a:rPr lang="en-US" dirty="0" smtClean="0"/>
              <a:t>thousand</a:t>
            </a:r>
            <a:r>
              <a:rPr lang="en-US" dirty="0" smtClean="0"/>
              <a:t>.</a:t>
            </a: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914400" y="2057400"/>
            <a:ext cx="7620000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l"/>
            <a:r>
              <a:rPr lang="en-US" sz="5400" b="1">
                <a:latin typeface="Tahoma" charset="0"/>
              </a:rPr>
              <a:t>Look right next door.</a:t>
            </a:r>
          </a:p>
          <a:p>
            <a:pPr algn="l"/>
            <a:endParaRPr lang="en-US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2286000" y="3581400"/>
            <a:ext cx="449580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6600" dirty="0" smtClean="0">
                <a:latin typeface="Tahoma" charset="0"/>
              </a:rPr>
              <a:t>   3,6 8 9 </a:t>
            </a:r>
            <a:endParaRPr lang="en-US" sz="6600" dirty="0">
              <a:latin typeface="Tahoma" charset="0"/>
            </a:endParaRPr>
          </a:p>
        </p:txBody>
      </p:sp>
      <p:sp>
        <p:nvSpPr>
          <p:cNvPr id="7173" name="Oval 5"/>
          <p:cNvSpPr>
            <a:spLocks noChangeArrowheads="1"/>
          </p:cNvSpPr>
          <p:nvPr/>
        </p:nvSpPr>
        <p:spPr bwMode="auto">
          <a:xfrm>
            <a:off x="3124200" y="3657600"/>
            <a:ext cx="685800" cy="914400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14" name="Line 6"/>
          <p:cNvSpPr>
            <a:spLocks noChangeShapeType="1"/>
          </p:cNvSpPr>
          <p:nvPr/>
        </p:nvSpPr>
        <p:spPr bwMode="auto">
          <a:xfrm>
            <a:off x="3657600" y="4114800"/>
            <a:ext cx="304800" cy="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966788" y="5389563"/>
            <a:ext cx="7691437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4400"/>
              <a:t>Draw an arrow to the right of the </a:t>
            </a:r>
          </a:p>
          <a:p>
            <a:pPr>
              <a:lnSpc>
                <a:spcPct val="80000"/>
              </a:lnSpc>
            </a:pPr>
            <a:r>
              <a:rPr lang="en-US" sz="4400"/>
              <a:t>number.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autoUpdateAnimBg="0"/>
      <p:bldP spid="43014" grpId="0" animBg="1"/>
      <p:bldP spid="43015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4800"/>
            <a:ext cx="9144000" cy="1066800"/>
          </a:xfrm>
        </p:spPr>
        <p:txBody>
          <a:bodyPr/>
          <a:lstStyle/>
          <a:p>
            <a:pPr>
              <a:defRPr/>
            </a:pPr>
            <a:r>
              <a:rPr lang="en-US" sz="5400" smtClean="0"/>
              <a:t>Use rounding</a:t>
            </a:r>
            <a:endParaRPr lang="en-US" smtClean="0"/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457200" y="1828800"/>
            <a:ext cx="8686800" cy="558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l">
              <a:lnSpc>
                <a:spcPct val="90000"/>
              </a:lnSpc>
              <a:buFontTx/>
              <a:buChar char="•"/>
            </a:pPr>
            <a:r>
              <a:rPr lang="en-US" sz="4400" b="1" dirty="0">
                <a:latin typeface="Tahoma" charset="0"/>
              </a:rPr>
              <a:t> When the question asks you </a:t>
            </a:r>
          </a:p>
          <a:p>
            <a:pPr algn="l">
              <a:lnSpc>
                <a:spcPct val="90000"/>
              </a:lnSpc>
            </a:pPr>
            <a:r>
              <a:rPr lang="en-US" sz="4400" b="1" dirty="0">
                <a:latin typeface="Tahoma" charset="0"/>
              </a:rPr>
              <a:t>	to estimate.</a:t>
            </a:r>
          </a:p>
          <a:p>
            <a:pPr algn="l">
              <a:lnSpc>
                <a:spcPct val="90000"/>
              </a:lnSpc>
              <a:buFontTx/>
              <a:buChar char="•"/>
            </a:pPr>
            <a:r>
              <a:rPr lang="en-US" sz="4400" b="1" dirty="0">
                <a:latin typeface="Tahoma" charset="0"/>
              </a:rPr>
              <a:t> When the question asks</a:t>
            </a:r>
          </a:p>
          <a:p>
            <a:pPr algn="l">
              <a:lnSpc>
                <a:spcPct val="90000"/>
              </a:lnSpc>
            </a:pPr>
            <a:r>
              <a:rPr lang="en-US" sz="4400" b="1" dirty="0">
                <a:latin typeface="Tahoma" charset="0"/>
              </a:rPr>
              <a:t>	“about how many”…?</a:t>
            </a:r>
          </a:p>
          <a:p>
            <a:pPr algn="l">
              <a:lnSpc>
                <a:spcPct val="90000"/>
              </a:lnSpc>
              <a:buFontTx/>
              <a:buChar char="•"/>
            </a:pPr>
            <a:r>
              <a:rPr lang="en-US" sz="4400" b="1" dirty="0">
                <a:latin typeface="Tahoma" charset="0"/>
              </a:rPr>
              <a:t> When an exact answer isn’t</a:t>
            </a:r>
          </a:p>
          <a:p>
            <a:pPr algn="l">
              <a:lnSpc>
                <a:spcPct val="90000"/>
              </a:lnSpc>
            </a:pPr>
            <a:r>
              <a:rPr lang="en-US" sz="4400" b="1" dirty="0">
                <a:latin typeface="Tahoma" charset="0"/>
              </a:rPr>
              <a:t>	possible.</a:t>
            </a:r>
          </a:p>
          <a:p>
            <a:pPr algn="l">
              <a:lnSpc>
                <a:spcPct val="90000"/>
              </a:lnSpc>
              <a:buFontTx/>
              <a:buChar char="•"/>
            </a:pPr>
            <a:r>
              <a:rPr lang="en-US" sz="4400" b="1" dirty="0">
                <a:latin typeface="Tahoma" charset="0"/>
              </a:rPr>
              <a:t> When an answer is difficult 		to obtain.</a:t>
            </a:r>
          </a:p>
          <a:p>
            <a:pPr algn="l"/>
            <a:endParaRPr lang="en-US" sz="4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1066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Round this number to the nearest</a:t>
            </a:r>
            <a:br>
              <a:rPr lang="en-US" dirty="0" smtClean="0"/>
            </a:br>
            <a:r>
              <a:rPr lang="en-US" dirty="0" smtClean="0"/>
              <a:t>thousand</a:t>
            </a:r>
            <a:r>
              <a:rPr lang="en-US" dirty="0" smtClean="0"/>
              <a:t>.</a:t>
            </a: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762000" y="2057400"/>
            <a:ext cx="7620000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l"/>
            <a:r>
              <a:rPr lang="en-US" sz="5400" b="1">
                <a:latin typeface="Tahoma" charset="0"/>
              </a:rPr>
              <a:t>4 or less, just ignore.</a:t>
            </a:r>
          </a:p>
          <a:p>
            <a:pPr algn="l"/>
            <a:endParaRPr lang="en-US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2286000" y="3352800"/>
            <a:ext cx="449580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6600" dirty="0" smtClean="0">
                <a:latin typeface="Tahoma" charset="0"/>
              </a:rPr>
              <a:t>   3,6 8 9 </a:t>
            </a:r>
            <a:endParaRPr lang="en-US" sz="6600" dirty="0">
              <a:latin typeface="Tahoma" charset="0"/>
            </a:endParaRPr>
          </a:p>
        </p:txBody>
      </p:sp>
      <p:sp>
        <p:nvSpPr>
          <p:cNvPr id="8197" name="Oval 5"/>
          <p:cNvSpPr>
            <a:spLocks noChangeArrowheads="1"/>
          </p:cNvSpPr>
          <p:nvPr/>
        </p:nvSpPr>
        <p:spPr bwMode="auto">
          <a:xfrm>
            <a:off x="3124200" y="3429000"/>
            <a:ext cx="685800" cy="914400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3657600" y="3810000"/>
            <a:ext cx="304800" cy="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39" name="Text Box 7"/>
          <p:cNvSpPr txBox="1">
            <a:spLocks noChangeArrowheads="1"/>
          </p:cNvSpPr>
          <p:nvPr/>
        </p:nvSpPr>
        <p:spPr bwMode="auto">
          <a:xfrm>
            <a:off x="930275" y="5389563"/>
            <a:ext cx="7772400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4400" dirty="0" smtClean="0"/>
              <a:t>6 </a:t>
            </a:r>
            <a:r>
              <a:rPr lang="en-US" sz="4400" dirty="0"/>
              <a:t>is larger than 4 so go to the next</a:t>
            </a:r>
          </a:p>
          <a:p>
            <a:pPr>
              <a:lnSpc>
                <a:spcPct val="80000"/>
              </a:lnSpc>
            </a:pPr>
            <a:r>
              <a:rPr lang="en-US" sz="4400" dirty="0"/>
              <a:t>line of the poem.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autoUpdateAnimBg="0"/>
      <p:bldP spid="44039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1066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Round this number to the nearest</a:t>
            </a:r>
            <a:br>
              <a:rPr lang="en-US" dirty="0" smtClean="0"/>
            </a:br>
            <a:r>
              <a:rPr lang="en-US" dirty="0" smtClean="0"/>
              <a:t>thousand</a:t>
            </a:r>
            <a:endParaRPr lang="en-US" dirty="0" smtClean="0"/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457200" y="2057400"/>
            <a:ext cx="8229600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l"/>
            <a:r>
              <a:rPr lang="en-US" sz="5400" b="1">
                <a:latin typeface="Tahoma" charset="0"/>
              </a:rPr>
              <a:t>5 or more, add 1 more.</a:t>
            </a:r>
          </a:p>
          <a:p>
            <a:pPr algn="l"/>
            <a:endParaRPr lang="en-US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286000" y="4071938"/>
            <a:ext cx="449580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6600" dirty="0" smtClean="0">
                <a:latin typeface="Tahoma" charset="0"/>
              </a:rPr>
              <a:t>   3,6 8 9</a:t>
            </a:r>
            <a:endParaRPr lang="en-US" sz="6600" dirty="0">
              <a:latin typeface="Tahoma" charset="0"/>
            </a:endParaRPr>
          </a:p>
        </p:txBody>
      </p:sp>
      <p:sp>
        <p:nvSpPr>
          <p:cNvPr id="9221" name="Oval 5"/>
          <p:cNvSpPr>
            <a:spLocks noChangeArrowheads="1"/>
          </p:cNvSpPr>
          <p:nvPr/>
        </p:nvSpPr>
        <p:spPr bwMode="auto">
          <a:xfrm>
            <a:off x="3124200" y="4191000"/>
            <a:ext cx="685800" cy="914400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>
            <a:off x="3733800" y="4572000"/>
            <a:ext cx="304800" cy="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3055938" y="5389563"/>
            <a:ext cx="3554178" cy="634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4400" dirty="0"/>
              <a:t>Add 1 to the </a:t>
            </a:r>
            <a:r>
              <a:rPr lang="en-US" sz="4400" dirty="0" smtClean="0"/>
              <a:t>3.</a:t>
            </a:r>
            <a:endParaRPr lang="en-US" sz="4400" dirty="0"/>
          </a:p>
        </p:txBody>
      </p:sp>
      <p:sp>
        <p:nvSpPr>
          <p:cNvPr id="45064" name="Text Box 8"/>
          <p:cNvSpPr txBox="1">
            <a:spLocks noChangeArrowheads="1"/>
          </p:cNvSpPr>
          <p:nvPr/>
        </p:nvSpPr>
        <p:spPr bwMode="auto">
          <a:xfrm>
            <a:off x="3048000" y="3352800"/>
            <a:ext cx="77946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4400">
                <a:solidFill>
                  <a:srgbClr val="FFFF00"/>
                </a:solidFill>
              </a:rPr>
              <a:t>+1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autoUpdateAnimBg="0"/>
      <p:bldP spid="45063" grpId="0" autoUpdateAnimBg="0"/>
      <p:bldP spid="45064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1066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Round this number to the nearest</a:t>
            </a:r>
            <a:br>
              <a:rPr lang="en-US" dirty="0" smtClean="0"/>
            </a:br>
            <a:r>
              <a:rPr lang="en-US" dirty="0" smtClean="0"/>
              <a:t>thousand</a:t>
            </a:r>
            <a:r>
              <a:rPr lang="en-US" dirty="0" smtClean="0"/>
              <a:t>.</a:t>
            </a:r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1295400" y="2286000"/>
            <a:ext cx="6553200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5400" b="1">
                <a:latin typeface="Tahoma" charset="0"/>
              </a:rPr>
              <a:t>Find your number.</a:t>
            </a:r>
          </a:p>
          <a:p>
            <a:endParaRPr lang="en-US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362200" y="3581400"/>
            <a:ext cx="449580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6600" dirty="0" smtClean="0">
                <a:latin typeface="Tahoma" charset="0"/>
              </a:rPr>
              <a:t>   3,689</a:t>
            </a:r>
            <a:endParaRPr lang="en-US" sz="6600" dirty="0">
              <a:latin typeface="Tahoma" charset="0"/>
            </a:endParaRPr>
          </a:p>
        </p:txBody>
      </p:sp>
      <p:sp>
        <p:nvSpPr>
          <p:cNvPr id="41989" name="Oval 5"/>
          <p:cNvSpPr>
            <a:spLocks noChangeArrowheads="1"/>
          </p:cNvSpPr>
          <p:nvPr/>
        </p:nvSpPr>
        <p:spPr bwMode="auto">
          <a:xfrm>
            <a:off x="3200400" y="3657600"/>
            <a:ext cx="685800" cy="914400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1371600" y="4953000"/>
            <a:ext cx="5668539" cy="1311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4400" dirty="0"/>
              <a:t>Circle the number in </a:t>
            </a:r>
            <a:r>
              <a:rPr lang="en-US" sz="4400" dirty="0" smtClean="0"/>
              <a:t>the</a:t>
            </a:r>
          </a:p>
          <a:p>
            <a:pPr>
              <a:lnSpc>
                <a:spcPct val="90000"/>
              </a:lnSpc>
            </a:pPr>
            <a:r>
              <a:rPr lang="en-US" sz="4400" dirty="0" smtClean="0"/>
              <a:t>thousands place.</a:t>
            </a:r>
            <a:endParaRPr lang="en-US" sz="4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autoUpdateAnimBg="0"/>
      <p:bldP spid="41989" grpId="0" animBg="1"/>
      <p:bldP spid="41990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1066800"/>
          </a:xfrm>
        </p:spPr>
        <p:txBody>
          <a:bodyPr/>
          <a:lstStyle/>
          <a:p>
            <a:pPr>
              <a:defRPr/>
            </a:pPr>
            <a:r>
              <a:rPr lang="en-US" smtClean="0"/>
              <a:t>The Answer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381000" y="2133600"/>
            <a:ext cx="8458200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l"/>
            <a:r>
              <a:rPr lang="en-US" sz="5400" b="1" dirty="0" smtClean="0">
                <a:latin typeface="Tahoma" charset="0"/>
              </a:rPr>
              <a:t>3,689 </a:t>
            </a:r>
            <a:r>
              <a:rPr lang="en-US" sz="5400" b="1" dirty="0">
                <a:latin typeface="Tahoma" charset="0"/>
              </a:rPr>
              <a:t>rounded to the nearest </a:t>
            </a:r>
            <a:r>
              <a:rPr lang="en-US" sz="5400" b="1" dirty="0" smtClean="0">
                <a:latin typeface="Tahoma" charset="0"/>
              </a:rPr>
              <a:t>thousand </a:t>
            </a:r>
            <a:r>
              <a:rPr lang="en-US" sz="5400" b="1" dirty="0">
                <a:latin typeface="Tahoma" charset="0"/>
              </a:rPr>
              <a:t>is</a:t>
            </a:r>
          </a:p>
          <a:p>
            <a:pPr algn="l"/>
            <a:endParaRPr lang="en-US" dirty="0"/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2514600" y="4267200"/>
            <a:ext cx="449580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6600" dirty="0" smtClean="0">
                <a:latin typeface="Tahoma" charset="0"/>
              </a:rPr>
              <a:t>3,700</a:t>
            </a:r>
            <a:endParaRPr lang="en-US" sz="6600" dirty="0">
              <a:latin typeface="Tahoma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4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Let’s try </a:t>
            </a:r>
            <a:r>
              <a:rPr lang="en-US" dirty="0" smtClean="0"/>
              <a:t>these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609600" y="2286000"/>
            <a:ext cx="2895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dirty="0"/>
              <a:t>Round to </a:t>
            </a:r>
            <a:r>
              <a:rPr lang="en-US" sz="3200" dirty="0" smtClean="0"/>
              <a:t>ten:</a:t>
            </a:r>
            <a:endParaRPr lang="en-US" sz="3200" dirty="0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533400" y="3505200"/>
            <a:ext cx="1295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600" dirty="0" smtClean="0"/>
              <a:t>456</a:t>
            </a:r>
            <a:endParaRPr lang="en-US" sz="3600" dirty="0"/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752600" y="3505200"/>
            <a:ext cx="1295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600" dirty="0" smtClean="0"/>
              <a:t>460</a:t>
            </a:r>
            <a:endParaRPr lang="en-US" sz="3600" dirty="0"/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609600" y="4267200"/>
            <a:ext cx="1295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600" dirty="0" smtClean="0"/>
              <a:t>532</a:t>
            </a:r>
            <a:endParaRPr lang="en-US" sz="3600" dirty="0"/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1828800" y="4267200"/>
            <a:ext cx="1295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600" dirty="0" smtClean="0"/>
              <a:t>530</a:t>
            </a:r>
            <a:endParaRPr lang="en-US" sz="3600" dirty="0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609600" y="5029200"/>
            <a:ext cx="1295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600" dirty="0" smtClean="0"/>
              <a:t>98</a:t>
            </a:r>
            <a:endParaRPr lang="en-US" sz="3600" dirty="0"/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1752600" y="5029200"/>
            <a:ext cx="1295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600" dirty="0" smtClean="0"/>
              <a:t>100</a:t>
            </a:r>
            <a:endParaRPr lang="en-US" sz="3600" dirty="0"/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4267200" y="2209800"/>
            <a:ext cx="3657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dirty="0"/>
              <a:t>Round to </a:t>
            </a:r>
            <a:r>
              <a:rPr lang="en-US" sz="3200" dirty="0" smtClean="0"/>
              <a:t>hundred:</a:t>
            </a:r>
            <a:endParaRPr lang="en-US" sz="3200" dirty="0"/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4114800" y="3505200"/>
            <a:ext cx="1752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dirty="0" smtClean="0"/>
              <a:t> 8784</a:t>
            </a:r>
            <a:endParaRPr lang="en-US" sz="3200" dirty="0"/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5791200" y="3505200"/>
            <a:ext cx="1752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dirty="0" smtClean="0"/>
              <a:t>8800</a:t>
            </a:r>
            <a:endParaRPr lang="en-US" sz="3200" dirty="0"/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4191000" y="4343400"/>
            <a:ext cx="1752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dirty="0" smtClean="0"/>
              <a:t>456</a:t>
            </a:r>
            <a:endParaRPr lang="en-US" sz="3200" dirty="0"/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5867400" y="4267200"/>
            <a:ext cx="1752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dirty="0" smtClean="0"/>
              <a:t>500</a:t>
            </a:r>
            <a:endParaRPr lang="en-US" sz="3200" dirty="0"/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4114800" y="5029200"/>
            <a:ext cx="1752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dirty="0" smtClean="0"/>
              <a:t> 9097</a:t>
            </a:r>
            <a:endParaRPr lang="en-US" sz="3200" dirty="0"/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5715000" y="4953000"/>
            <a:ext cx="1752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dirty="0" smtClean="0"/>
              <a:t> 9000 </a:t>
            </a:r>
            <a:endParaRPr lang="en-US" sz="3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 nodeType="clickPar">
                      <p:stCondLst>
                        <p:cond delay="indefinite"/>
                      </p:stCondLst>
                      <p:childTnLst>
                        <p:par>
                          <p:cTn id="8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4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  <p:bldP spid="14339" grpId="0" autoUpdateAnimBg="0"/>
      <p:bldP spid="14340" grpId="0" autoUpdateAnimBg="0"/>
      <p:bldP spid="14341" grpId="0" autoUpdateAnimBg="0"/>
      <p:bldP spid="14342" grpId="0" autoUpdateAnimBg="0"/>
      <p:bldP spid="14343" grpId="0" autoUpdateAnimBg="0"/>
      <p:bldP spid="14344" grpId="0" autoUpdateAnimBg="0"/>
      <p:bldP spid="14345" grpId="0" autoUpdateAnimBg="0"/>
      <p:bldP spid="14346" grpId="0" autoUpdateAnimBg="0"/>
      <p:bldP spid="14347" grpId="0" autoUpdateAnimBg="0"/>
      <p:bldP spid="14348" grpId="0" autoUpdateAnimBg="0"/>
      <p:bldP spid="14349" grpId="0" autoUpdateAnimBg="0"/>
      <p:bldP spid="14350" grpId="0" autoUpdateAnimBg="0"/>
      <p:bldP spid="14351" grpId="0" autoUpdateAnimBg="0"/>
      <p:bldP spid="14352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Now It is your Turn</a:t>
            </a:r>
            <a:endParaRPr lang="en-US" dirty="0" smtClean="0"/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609600" y="2286000"/>
            <a:ext cx="2895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dirty="0"/>
              <a:t>Round to </a:t>
            </a:r>
            <a:r>
              <a:rPr lang="en-US" sz="3200" dirty="0" smtClean="0"/>
              <a:t>ten:</a:t>
            </a:r>
            <a:endParaRPr lang="en-US" sz="3200" dirty="0"/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533400" y="3505200"/>
            <a:ext cx="1295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600" dirty="0" smtClean="0"/>
              <a:t>425</a:t>
            </a:r>
            <a:endParaRPr lang="en-US" sz="3600" dirty="0"/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609600" y="4267200"/>
            <a:ext cx="1295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600" dirty="0" smtClean="0"/>
              <a:t>32</a:t>
            </a:r>
            <a:endParaRPr lang="en-US" sz="3600" dirty="0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609600" y="5029200"/>
            <a:ext cx="1295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600" dirty="0" smtClean="0"/>
              <a:t>258</a:t>
            </a:r>
            <a:endParaRPr lang="en-US" sz="3600" dirty="0"/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4267200" y="2209800"/>
            <a:ext cx="3657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dirty="0"/>
              <a:t>Round to </a:t>
            </a:r>
            <a:r>
              <a:rPr lang="en-US" sz="3200" dirty="0" smtClean="0"/>
              <a:t>hundred:</a:t>
            </a:r>
            <a:endParaRPr lang="en-US" sz="3200" dirty="0"/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4114800" y="3505200"/>
            <a:ext cx="1752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dirty="0" smtClean="0"/>
              <a:t> 784</a:t>
            </a:r>
            <a:endParaRPr lang="en-US" sz="3200" dirty="0"/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4191000" y="4343400"/>
            <a:ext cx="1752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dirty="0" smtClean="0"/>
              <a:t>426</a:t>
            </a:r>
            <a:endParaRPr lang="en-US" sz="3200" dirty="0"/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4114800" y="5029200"/>
            <a:ext cx="17526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dirty="0" smtClean="0"/>
              <a:t> 997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989503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 autoUpdateAnimBg="0"/>
      <p:bldP spid="14339" grpId="0" autoUpdateAnimBg="0"/>
      <p:bldP spid="14340" grpId="0" autoUpdateAnimBg="0"/>
      <p:bldP spid="14342" grpId="0" autoUpdateAnimBg="0"/>
      <p:bldP spid="14344" grpId="0" autoUpdateAnimBg="0"/>
      <p:bldP spid="14346" grpId="0" autoUpdateAnimBg="0"/>
      <p:bldP spid="14347" grpId="0" autoUpdateAnimBg="0"/>
      <p:bldP spid="14349" grpId="0" autoUpdateAnimBg="0"/>
      <p:bldP spid="14351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The rounding poem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609600" y="2438400"/>
            <a:ext cx="7924800" cy="3444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4000"/>
              <a:t>Find your number</a:t>
            </a:r>
          </a:p>
          <a:p>
            <a:pPr eaLnBrk="1" hangingPunct="1">
              <a:spcBef>
                <a:spcPct val="50000"/>
              </a:spcBef>
            </a:pPr>
            <a:r>
              <a:rPr lang="en-US" sz="4000"/>
              <a:t>Look right next door</a:t>
            </a:r>
          </a:p>
          <a:p>
            <a:pPr eaLnBrk="1" hangingPunct="1">
              <a:spcBef>
                <a:spcPct val="50000"/>
              </a:spcBef>
            </a:pPr>
            <a:r>
              <a:rPr lang="en-US" sz="4000"/>
              <a:t>4 or less, just ignore</a:t>
            </a:r>
          </a:p>
          <a:p>
            <a:pPr eaLnBrk="1" hangingPunct="1">
              <a:spcBef>
                <a:spcPct val="50000"/>
              </a:spcBef>
            </a:pPr>
            <a:r>
              <a:rPr lang="en-US" sz="4000"/>
              <a:t>5 or more add one more!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utoUpdateAnimBg="0"/>
      <p:bldP spid="6147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1066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Round this number to the nearest</a:t>
            </a:r>
            <a:br>
              <a:rPr lang="en-US" dirty="0" smtClean="0"/>
            </a:br>
            <a:r>
              <a:rPr lang="en-US" dirty="0" smtClean="0"/>
              <a:t>ten</a:t>
            </a:r>
            <a:endParaRPr lang="en-US" dirty="0" smtClean="0"/>
          </a:p>
        </p:txBody>
      </p:sp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1295400" y="2286000"/>
            <a:ext cx="6553200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5400" b="1">
                <a:latin typeface="Tahoma" charset="0"/>
              </a:rPr>
              <a:t>Find your number.</a:t>
            </a:r>
          </a:p>
          <a:p>
            <a:endParaRPr lang="en-US"/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362200" y="3581400"/>
            <a:ext cx="449580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6600" dirty="0">
                <a:latin typeface="Tahoma" charset="0"/>
              </a:rPr>
              <a:t>3 6 </a:t>
            </a:r>
            <a:r>
              <a:rPr lang="en-US" sz="6600" dirty="0" smtClean="0">
                <a:latin typeface="Tahoma" charset="0"/>
              </a:rPr>
              <a:t>8</a:t>
            </a:r>
            <a:endParaRPr lang="en-US" sz="6600" dirty="0">
              <a:latin typeface="Tahoma" charset="0"/>
            </a:endParaRPr>
          </a:p>
        </p:txBody>
      </p:sp>
      <p:sp>
        <p:nvSpPr>
          <p:cNvPr id="41989" name="Oval 5"/>
          <p:cNvSpPr>
            <a:spLocks noChangeArrowheads="1"/>
          </p:cNvSpPr>
          <p:nvPr/>
        </p:nvSpPr>
        <p:spPr bwMode="auto">
          <a:xfrm>
            <a:off x="3200400" y="3657600"/>
            <a:ext cx="685800" cy="914400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1371600" y="4953000"/>
            <a:ext cx="6577013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4400" dirty="0"/>
              <a:t>Circle the number in the ten </a:t>
            </a:r>
          </a:p>
          <a:p>
            <a:pPr>
              <a:lnSpc>
                <a:spcPct val="90000"/>
              </a:lnSpc>
            </a:pPr>
            <a:r>
              <a:rPr lang="en-US" sz="4400" dirty="0" smtClean="0"/>
              <a:t>place</a:t>
            </a:r>
            <a:r>
              <a:rPr lang="en-US" sz="4400" dirty="0"/>
              <a:t>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19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 autoUpdateAnimBg="0"/>
      <p:bldP spid="41989" grpId="0" animBg="1"/>
      <p:bldP spid="41990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1066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Round this number to the nearest</a:t>
            </a:r>
            <a:br>
              <a:rPr lang="en-US" dirty="0" smtClean="0"/>
            </a:br>
            <a:r>
              <a:rPr lang="en-US" dirty="0" smtClean="0"/>
              <a:t>ten </a:t>
            </a:r>
            <a:r>
              <a:rPr lang="en-US" dirty="0" smtClean="0"/>
              <a:t>.</a:t>
            </a:r>
            <a:endParaRPr lang="en-US" dirty="0" smtClean="0"/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914400" y="2057400"/>
            <a:ext cx="7620000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l"/>
            <a:r>
              <a:rPr lang="en-US" sz="5400" b="1">
                <a:latin typeface="Tahoma" charset="0"/>
              </a:rPr>
              <a:t>Look right next door.</a:t>
            </a:r>
          </a:p>
          <a:p>
            <a:pPr algn="l"/>
            <a:endParaRPr lang="en-US"/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2286000" y="3581400"/>
            <a:ext cx="449580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6600" dirty="0">
                <a:latin typeface="Tahoma" charset="0"/>
              </a:rPr>
              <a:t>3 6 </a:t>
            </a:r>
            <a:r>
              <a:rPr lang="en-US" sz="6600" dirty="0" smtClean="0">
                <a:latin typeface="Tahoma" charset="0"/>
              </a:rPr>
              <a:t>8</a:t>
            </a:r>
            <a:endParaRPr lang="en-US" sz="6600" dirty="0">
              <a:latin typeface="Tahoma" charset="0"/>
            </a:endParaRPr>
          </a:p>
        </p:txBody>
      </p:sp>
      <p:sp>
        <p:nvSpPr>
          <p:cNvPr id="7173" name="Oval 5"/>
          <p:cNvSpPr>
            <a:spLocks noChangeArrowheads="1"/>
          </p:cNvSpPr>
          <p:nvPr/>
        </p:nvSpPr>
        <p:spPr bwMode="auto">
          <a:xfrm>
            <a:off x="3124200" y="3657600"/>
            <a:ext cx="685800" cy="914400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14" name="Line 6"/>
          <p:cNvSpPr>
            <a:spLocks noChangeShapeType="1"/>
          </p:cNvSpPr>
          <p:nvPr/>
        </p:nvSpPr>
        <p:spPr bwMode="auto">
          <a:xfrm>
            <a:off x="3657600" y="4114800"/>
            <a:ext cx="304800" cy="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966788" y="5389563"/>
            <a:ext cx="7691437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4400"/>
              <a:t>Draw an arrow to the right of the </a:t>
            </a:r>
          </a:p>
          <a:p>
            <a:pPr>
              <a:lnSpc>
                <a:spcPct val="80000"/>
              </a:lnSpc>
            </a:pPr>
            <a:r>
              <a:rPr lang="en-US" sz="4400"/>
              <a:t>number.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30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1" grpId="0" autoUpdateAnimBg="0"/>
      <p:bldP spid="43014" grpId="0" animBg="1"/>
      <p:bldP spid="43015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1066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Round this number to the nearest</a:t>
            </a:r>
            <a:br>
              <a:rPr lang="en-US" dirty="0" smtClean="0"/>
            </a:br>
            <a:r>
              <a:rPr lang="en-US" dirty="0" smtClean="0"/>
              <a:t>ten.</a:t>
            </a:r>
            <a:endParaRPr lang="en-US" dirty="0" smtClean="0"/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762000" y="2057400"/>
            <a:ext cx="7620000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l"/>
            <a:r>
              <a:rPr lang="en-US" sz="5400" b="1">
                <a:latin typeface="Tahoma" charset="0"/>
              </a:rPr>
              <a:t>4 or less, just ignore.</a:t>
            </a:r>
          </a:p>
          <a:p>
            <a:pPr algn="l"/>
            <a:endParaRPr lang="en-US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2286000" y="3352800"/>
            <a:ext cx="449580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6600" dirty="0">
                <a:latin typeface="Tahoma" charset="0"/>
              </a:rPr>
              <a:t>3 6 </a:t>
            </a:r>
            <a:r>
              <a:rPr lang="en-US" sz="6600" dirty="0" smtClean="0">
                <a:latin typeface="Tahoma" charset="0"/>
              </a:rPr>
              <a:t>8</a:t>
            </a:r>
            <a:endParaRPr lang="en-US" sz="6600" dirty="0">
              <a:latin typeface="Tahoma" charset="0"/>
            </a:endParaRPr>
          </a:p>
        </p:txBody>
      </p:sp>
      <p:sp>
        <p:nvSpPr>
          <p:cNvPr id="8197" name="Oval 5"/>
          <p:cNvSpPr>
            <a:spLocks noChangeArrowheads="1"/>
          </p:cNvSpPr>
          <p:nvPr/>
        </p:nvSpPr>
        <p:spPr bwMode="auto">
          <a:xfrm>
            <a:off x="3124200" y="3429000"/>
            <a:ext cx="685800" cy="914400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>
            <a:off x="3657600" y="3810000"/>
            <a:ext cx="304800" cy="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4039" name="Text Box 7"/>
          <p:cNvSpPr txBox="1">
            <a:spLocks noChangeArrowheads="1"/>
          </p:cNvSpPr>
          <p:nvPr/>
        </p:nvSpPr>
        <p:spPr bwMode="auto">
          <a:xfrm>
            <a:off x="930275" y="5389563"/>
            <a:ext cx="7772400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4400"/>
              <a:t>8 is larger than 4 so go to the next</a:t>
            </a:r>
          </a:p>
          <a:p>
            <a:pPr>
              <a:lnSpc>
                <a:spcPct val="80000"/>
              </a:lnSpc>
            </a:pPr>
            <a:r>
              <a:rPr lang="en-US" sz="4400"/>
              <a:t>line of the poem.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44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autoUpdateAnimBg="0"/>
      <p:bldP spid="44039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1066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mtClean="0"/>
              <a:t>Round this number to the nearest</a:t>
            </a:r>
            <a:br>
              <a:rPr lang="en-US" smtClean="0"/>
            </a:br>
            <a:r>
              <a:rPr lang="en-US" smtClean="0"/>
              <a:t>ten thousand.</a:t>
            </a:r>
          </a:p>
        </p:txBody>
      </p:sp>
      <p:sp>
        <p:nvSpPr>
          <p:cNvPr id="45059" name="Text Box 3"/>
          <p:cNvSpPr txBox="1">
            <a:spLocks noChangeArrowheads="1"/>
          </p:cNvSpPr>
          <p:nvPr/>
        </p:nvSpPr>
        <p:spPr bwMode="auto">
          <a:xfrm>
            <a:off x="457200" y="2057400"/>
            <a:ext cx="8229600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l"/>
            <a:r>
              <a:rPr lang="en-US" sz="5400" b="1">
                <a:latin typeface="Tahoma" charset="0"/>
              </a:rPr>
              <a:t>5 or more, add 1 more.</a:t>
            </a:r>
          </a:p>
          <a:p>
            <a:pPr algn="l"/>
            <a:endParaRPr lang="en-US"/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2286000" y="4071938"/>
            <a:ext cx="449580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6600" dirty="0">
                <a:latin typeface="Tahoma" charset="0"/>
              </a:rPr>
              <a:t>3 6 </a:t>
            </a:r>
            <a:r>
              <a:rPr lang="en-US" sz="6600" dirty="0" smtClean="0">
                <a:latin typeface="Tahoma" charset="0"/>
              </a:rPr>
              <a:t>8</a:t>
            </a:r>
            <a:endParaRPr lang="en-US" sz="6600" dirty="0">
              <a:latin typeface="Tahoma" charset="0"/>
            </a:endParaRPr>
          </a:p>
        </p:txBody>
      </p:sp>
      <p:sp>
        <p:nvSpPr>
          <p:cNvPr id="9221" name="Oval 5"/>
          <p:cNvSpPr>
            <a:spLocks noChangeArrowheads="1"/>
          </p:cNvSpPr>
          <p:nvPr/>
        </p:nvSpPr>
        <p:spPr bwMode="auto">
          <a:xfrm>
            <a:off x="3124200" y="4191000"/>
            <a:ext cx="685800" cy="914400"/>
          </a:xfrm>
          <a:prstGeom prst="ellips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>
            <a:off x="3733800" y="4572000"/>
            <a:ext cx="304800" cy="0"/>
          </a:xfrm>
          <a:prstGeom prst="line">
            <a:avLst/>
          </a:prstGeom>
          <a:noFill/>
          <a:ln w="76200">
            <a:solidFill>
              <a:srgbClr val="FF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3055938" y="5389563"/>
            <a:ext cx="3521075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4400"/>
              <a:t>Add 1 to the 6.</a:t>
            </a:r>
          </a:p>
        </p:txBody>
      </p:sp>
      <p:sp>
        <p:nvSpPr>
          <p:cNvPr id="45064" name="Text Box 8"/>
          <p:cNvSpPr txBox="1">
            <a:spLocks noChangeArrowheads="1"/>
          </p:cNvSpPr>
          <p:nvPr/>
        </p:nvSpPr>
        <p:spPr bwMode="auto">
          <a:xfrm>
            <a:off x="3048000" y="3352800"/>
            <a:ext cx="77946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4400">
                <a:solidFill>
                  <a:srgbClr val="FFFF00"/>
                </a:solidFill>
              </a:rPr>
              <a:t>+1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0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450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autoUpdateAnimBg="0"/>
      <p:bldP spid="45063" grpId="0" autoUpdateAnimBg="0"/>
      <p:bldP spid="45064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1066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/>
              <a:t>Round this number to the nearest</a:t>
            </a:r>
            <a:br>
              <a:rPr lang="en-US" dirty="0" smtClean="0"/>
            </a:br>
            <a:r>
              <a:rPr lang="en-US" dirty="0" smtClean="0"/>
              <a:t>ten.</a:t>
            </a:r>
            <a:endParaRPr lang="en-US" dirty="0" smtClean="0"/>
          </a:p>
        </p:txBody>
      </p:sp>
      <p:sp>
        <p:nvSpPr>
          <p:cNvPr id="46083" name="Text Box 3"/>
          <p:cNvSpPr txBox="1">
            <a:spLocks noChangeArrowheads="1"/>
          </p:cNvSpPr>
          <p:nvPr/>
        </p:nvSpPr>
        <p:spPr bwMode="auto">
          <a:xfrm>
            <a:off x="457200" y="2057400"/>
            <a:ext cx="8229600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l"/>
            <a:r>
              <a:rPr lang="en-US" sz="5400" b="1">
                <a:latin typeface="Tahoma" charset="0"/>
              </a:rPr>
              <a:t>5 or more, add 1 more.</a:t>
            </a:r>
          </a:p>
          <a:p>
            <a:pPr algn="l"/>
            <a:endParaRPr lang="en-US"/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2286000" y="3429000"/>
            <a:ext cx="449580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6600" dirty="0">
                <a:latin typeface="Tahoma" charset="0"/>
              </a:rPr>
              <a:t>3 </a:t>
            </a:r>
            <a:r>
              <a:rPr lang="en-US" sz="6600" dirty="0">
                <a:solidFill>
                  <a:srgbClr val="FF0000"/>
                </a:solidFill>
                <a:latin typeface="Tahoma" charset="0"/>
              </a:rPr>
              <a:t>7</a:t>
            </a:r>
            <a:r>
              <a:rPr lang="en-US" sz="6600" dirty="0">
                <a:latin typeface="Tahoma" charset="0"/>
              </a:rPr>
              <a:t> </a:t>
            </a:r>
            <a:r>
              <a:rPr lang="en-US" sz="6600" dirty="0" smtClean="0">
                <a:solidFill>
                  <a:srgbClr val="FF0000"/>
                </a:solidFill>
                <a:latin typeface="Tahoma" charset="0"/>
              </a:rPr>
              <a:t>0</a:t>
            </a:r>
            <a:endParaRPr lang="en-US" sz="6600" dirty="0">
              <a:latin typeface="Tahoma" charset="0"/>
            </a:endParaRPr>
          </a:p>
        </p:txBody>
      </p:sp>
      <p:sp>
        <p:nvSpPr>
          <p:cNvPr id="46087" name="Text Box 7"/>
          <p:cNvSpPr txBox="1">
            <a:spLocks noChangeArrowheads="1"/>
          </p:cNvSpPr>
          <p:nvPr/>
        </p:nvSpPr>
        <p:spPr bwMode="auto">
          <a:xfrm>
            <a:off x="914400" y="4724400"/>
            <a:ext cx="7912100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4400"/>
              <a:t>Add 1 to the 6 and all the numbers</a:t>
            </a:r>
          </a:p>
          <a:p>
            <a:pPr>
              <a:lnSpc>
                <a:spcPct val="80000"/>
              </a:lnSpc>
            </a:pPr>
            <a:r>
              <a:rPr lang="en-US" sz="4400"/>
              <a:t>to the right of the 7 become 0’s.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" fill="hold"/>
                                        <p:tgtEl>
                                          <p:spTgt spid="46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autoUpdateAnimBg="0"/>
      <p:bldP spid="46087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57200"/>
            <a:ext cx="9144000" cy="1066800"/>
          </a:xfrm>
        </p:spPr>
        <p:txBody>
          <a:bodyPr/>
          <a:lstStyle/>
          <a:p>
            <a:pPr>
              <a:defRPr/>
            </a:pPr>
            <a:r>
              <a:rPr lang="en-US" smtClean="0"/>
              <a:t>The Answer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381000" y="2133600"/>
            <a:ext cx="8458200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pPr algn="l"/>
            <a:r>
              <a:rPr lang="en-US" sz="5400" b="1" dirty="0" smtClean="0">
                <a:latin typeface="Tahoma" charset="0"/>
              </a:rPr>
              <a:t>368 rounded </a:t>
            </a:r>
            <a:r>
              <a:rPr lang="en-US" sz="5400" b="1" dirty="0">
                <a:latin typeface="Tahoma" charset="0"/>
              </a:rPr>
              <a:t>to the nearest </a:t>
            </a:r>
            <a:r>
              <a:rPr lang="en-US" sz="5400" b="1" dirty="0" smtClean="0">
                <a:latin typeface="Tahoma" charset="0"/>
              </a:rPr>
              <a:t>ten is:</a:t>
            </a:r>
            <a:endParaRPr lang="en-US" sz="5400" b="1" dirty="0">
              <a:latin typeface="Tahoma" charset="0"/>
            </a:endParaRPr>
          </a:p>
          <a:p>
            <a:pPr algn="l"/>
            <a:endParaRPr lang="en-US" dirty="0"/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2514600" y="4267200"/>
            <a:ext cx="449580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</a:defRPr>
            </a:lvl9pPr>
          </a:lstStyle>
          <a:p>
            <a:r>
              <a:rPr lang="en-US" sz="6600" dirty="0">
                <a:latin typeface="Tahoma" charset="0"/>
              </a:rPr>
              <a:t>3 7 </a:t>
            </a:r>
            <a:r>
              <a:rPr lang="en-US" sz="6600" dirty="0" smtClean="0">
                <a:latin typeface="Tahoma" charset="0"/>
              </a:rPr>
              <a:t>0</a:t>
            </a:r>
            <a:endParaRPr lang="en-US" sz="6600" dirty="0">
              <a:latin typeface="Tahoma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4" grpId="0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576</Words>
  <Application>Microsoft Office PowerPoint</Application>
  <PresentationFormat>On-screen Show (4:3)</PresentationFormat>
  <Paragraphs>132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Rounding Numbers</vt:lpstr>
      <vt:lpstr>Use rounding</vt:lpstr>
      <vt:lpstr>The rounding poem</vt:lpstr>
      <vt:lpstr>Round this number to the nearest ten</vt:lpstr>
      <vt:lpstr>Round this number to the nearest ten .</vt:lpstr>
      <vt:lpstr>Round this number to the nearest ten.</vt:lpstr>
      <vt:lpstr>Round this number to the nearest ten thousand.</vt:lpstr>
      <vt:lpstr>Round this number to the nearest ten.</vt:lpstr>
      <vt:lpstr>The Answer</vt:lpstr>
      <vt:lpstr>Round this number to the nearest thousand.</vt:lpstr>
      <vt:lpstr>Round this number to the nearest thousand.</vt:lpstr>
      <vt:lpstr>Round this number to the nearest thousand.</vt:lpstr>
      <vt:lpstr>Round this number to the nearest thousand.</vt:lpstr>
      <vt:lpstr>Round this number to the nearest hundred.</vt:lpstr>
      <vt:lpstr>Round this number to the nearest hundred.</vt:lpstr>
      <vt:lpstr>Round this number to the nearest hundred.</vt:lpstr>
      <vt:lpstr>Round this number to the nearest hundred.</vt:lpstr>
      <vt:lpstr>The Answer</vt:lpstr>
      <vt:lpstr>Round this number to the nearest thousand.</vt:lpstr>
      <vt:lpstr>Round this number to the nearest thousand.</vt:lpstr>
      <vt:lpstr>Round this number to the nearest thousand</vt:lpstr>
      <vt:lpstr>Round this number to the nearest thousand.</vt:lpstr>
      <vt:lpstr>The Answer</vt:lpstr>
      <vt:lpstr>Let’s try these</vt:lpstr>
      <vt:lpstr>Now It is your Turn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Rounding Decimal Numbers</dc:title>
  <dc:creator>Soledad Maughn</dc:creator>
  <cp:lastModifiedBy>Soledad Maughn</cp:lastModifiedBy>
  <cp:revision>12</cp:revision>
  <dcterms:created xsi:type="dcterms:W3CDTF">2011-07-26T15:11:08Z</dcterms:created>
  <dcterms:modified xsi:type="dcterms:W3CDTF">2011-07-26T16:38:02Z</dcterms:modified>
</cp:coreProperties>
</file>